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digiana Toybox" panose="020B0604020202020204" charset="-94"/>
      <p:regular r:id="rId9"/>
    </p:embeddedFont>
    <p:embeddedFont>
      <p:font typeface="Montserrat Light" panose="00000400000000000000" pitchFamily="2" charset="-94"/>
      <p:regular r:id="rId10"/>
      <p:italic r:id="rId11"/>
    </p:embeddedFont>
    <p:embeddedFont>
      <p:font typeface="Open Sauce Semi-Bold" panose="020B0604020202020204" charset="-94"/>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29"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rtsofscience.icodeflow.com"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6151356" y="7983830"/>
            <a:ext cx="22517453" cy="225174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0" cap="sq">
              <a:solidFill>
                <a:srgbClr val="FDDE4C"/>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834282" y="1670435"/>
            <a:ext cx="8614707" cy="4992167"/>
          </a:xfrm>
          <a:prstGeom prst="rect">
            <a:avLst/>
          </a:prstGeom>
        </p:spPr>
        <p:txBody>
          <a:bodyPr lIns="0" tIns="0" rIns="0" bIns="0" rtlCol="0" anchor="t">
            <a:spAutoFit/>
          </a:bodyPr>
          <a:lstStyle/>
          <a:p>
            <a:pPr algn="r">
              <a:lnSpc>
                <a:spcPts val="12856"/>
              </a:lnSpc>
            </a:pPr>
            <a:r>
              <a:rPr lang="en-US" sz="13533">
                <a:solidFill>
                  <a:srgbClr val="FDDE4C"/>
                </a:solidFill>
                <a:latin typeface="Adigiana Toybox"/>
                <a:ea typeface="Adigiana Toybox"/>
                <a:cs typeface="Adigiana Toybox"/>
                <a:sym typeface="Adigiana Toybox"/>
              </a:rPr>
              <a:t>ARTS    OF SCİENCE</a:t>
            </a:r>
          </a:p>
        </p:txBody>
      </p:sp>
      <p:sp>
        <p:nvSpPr>
          <p:cNvPr id="7" name="Freeform 7"/>
          <p:cNvSpPr/>
          <p:nvPr/>
        </p:nvSpPr>
        <p:spPr>
          <a:xfrm rot="-1320300">
            <a:off x="17993858" y="1213578"/>
            <a:ext cx="7726547" cy="6422692"/>
          </a:xfrm>
          <a:custGeom>
            <a:avLst/>
            <a:gdLst/>
            <a:ahLst/>
            <a:cxnLst/>
            <a:rect l="l" t="t" r="r" b="b"/>
            <a:pathLst>
              <a:path w="7726547" h="6422692">
                <a:moveTo>
                  <a:pt x="0" y="0"/>
                </a:moveTo>
                <a:lnTo>
                  <a:pt x="7726548" y="0"/>
                </a:lnTo>
                <a:lnTo>
                  <a:pt x="7726548" y="6422692"/>
                </a:lnTo>
                <a:lnTo>
                  <a:pt x="0" y="6422692"/>
                </a:lnTo>
                <a:lnTo>
                  <a:pt x="0" y="0"/>
                </a:lnTo>
                <a:close/>
              </a:path>
            </a:pathLst>
          </a:custGeom>
          <a:blipFill>
            <a:blip r:embed="rId3"/>
            <a:stretch>
              <a:fillRect/>
            </a:stretch>
          </a:blipFill>
        </p:spPr>
      </p:sp>
      <p:sp>
        <p:nvSpPr>
          <p:cNvPr id="8" name="TextBox 8"/>
          <p:cNvSpPr txBox="1"/>
          <p:nvPr/>
        </p:nvSpPr>
        <p:spPr>
          <a:xfrm>
            <a:off x="7519629" y="7243400"/>
            <a:ext cx="10349692" cy="1244568"/>
          </a:xfrm>
          <a:prstGeom prst="rect">
            <a:avLst/>
          </a:prstGeom>
        </p:spPr>
        <p:txBody>
          <a:bodyPr lIns="0" tIns="0" rIns="0" bIns="0" rtlCol="0" anchor="t">
            <a:spAutoFit/>
          </a:bodyPr>
          <a:lstStyle/>
          <a:p>
            <a:pPr algn="r">
              <a:lnSpc>
                <a:spcPts val="4749"/>
              </a:lnSpc>
            </a:pPr>
            <a:r>
              <a:rPr lang="en-US" sz="4998">
                <a:solidFill>
                  <a:srgbClr val="FDDE4C"/>
                </a:solidFill>
                <a:latin typeface="Adigiana Toybox"/>
                <a:ea typeface="Adigiana Toybox"/>
                <a:cs typeface="Adigiana Toybox"/>
                <a:sym typeface="Adigiana Toybox"/>
              </a:rPr>
              <a:t>The Silent Danger of Space: The Impact Power of Meteors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193575" y="-6148125"/>
            <a:ext cx="20301785" cy="2030178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0" cap="sq">
              <a:solidFill>
                <a:srgbClr val="D85325"/>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201900" y="0"/>
            <a:ext cx="3086100" cy="10287000"/>
            <a:chOff x="0" y="0"/>
            <a:chExt cx="812800" cy="2709333"/>
          </a:xfrm>
        </p:grpSpPr>
        <p:sp>
          <p:nvSpPr>
            <p:cNvPr id="7" name="Freeform 7"/>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D85325"/>
            </a:solidFill>
          </p:spPr>
        </p:sp>
        <p:sp>
          <p:nvSpPr>
            <p:cNvPr id="8" name="TextBox 8"/>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28700" y="590573"/>
            <a:ext cx="16431540" cy="8771632"/>
            <a:chOff x="0" y="0"/>
            <a:chExt cx="4327648" cy="2310224"/>
          </a:xfrm>
        </p:grpSpPr>
        <p:sp>
          <p:nvSpPr>
            <p:cNvPr id="10" name="Freeform 10"/>
            <p:cNvSpPr/>
            <p:nvPr/>
          </p:nvSpPr>
          <p:spPr>
            <a:xfrm>
              <a:off x="0" y="0"/>
              <a:ext cx="4327648" cy="2310224"/>
            </a:xfrm>
            <a:custGeom>
              <a:avLst/>
              <a:gdLst/>
              <a:ahLst/>
              <a:cxnLst/>
              <a:rect l="l" t="t" r="r" b="b"/>
              <a:pathLst>
                <a:path w="4327648" h="2310224">
                  <a:moveTo>
                    <a:pt x="47116" y="0"/>
                  </a:moveTo>
                  <a:lnTo>
                    <a:pt x="4280532" y="0"/>
                  </a:lnTo>
                  <a:cubicBezTo>
                    <a:pt x="4293028" y="0"/>
                    <a:pt x="4305012" y="4964"/>
                    <a:pt x="4313848" y="13800"/>
                  </a:cubicBezTo>
                  <a:cubicBezTo>
                    <a:pt x="4322684" y="22636"/>
                    <a:pt x="4327648" y="34620"/>
                    <a:pt x="4327648" y="47116"/>
                  </a:cubicBezTo>
                  <a:lnTo>
                    <a:pt x="4327648" y="2263108"/>
                  </a:lnTo>
                  <a:cubicBezTo>
                    <a:pt x="4327648" y="2275604"/>
                    <a:pt x="4322684" y="2287588"/>
                    <a:pt x="4313848" y="2296424"/>
                  </a:cubicBezTo>
                  <a:cubicBezTo>
                    <a:pt x="4305012" y="2305260"/>
                    <a:pt x="4293028" y="2310224"/>
                    <a:pt x="4280532" y="2310224"/>
                  </a:cubicBezTo>
                  <a:lnTo>
                    <a:pt x="47116" y="2310224"/>
                  </a:lnTo>
                  <a:cubicBezTo>
                    <a:pt x="21095" y="2310224"/>
                    <a:pt x="0" y="2289129"/>
                    <a:pt x="0" y="2263108"/>
                  </a:cubicBezTo>
                  <a:lnTo>
                    <a:pt x="0" y="47116"/>
                  </a:lnTo>
                  <a:cubicBezTo>
                    <a:pt x="0" y="34620"/>
                    <a:pt x="4964" y="22636"/>
                    <a:pt x="13800" y="13800"/>
                  </a:cubicBezTo>
                  <a:cubicBezTo>
                    <a:pt x="22636" y="4964"/>
                    <a:pt x="34620" y="0"/>
                    <a:pt x="47116" y="0"/>
                  </a:cubicBezTo>
                  <a:close/>
                </a:path>
              </a:pathLst>
            </a:custGeom>
            <a:solidFill>
              <a:srgbClr val="FDDE4C"/>
            </a:solidFill>
            <a:ln w="142875" cap="rnd">
              <a:solidFill>
                <a:srgbClr val="03214F"/>
              </a:solidFill>
              <a:prstDash val="solid"/>
              <a:round/>
            </a:ln>
          </p:spPr>
        </p:sp>
        <p:sp>
          <p:nvSpPr>
            <p:cNvPr id="11" name="TextBox 11"/>
            <p:cNvSpPr txBox="1"/>
            <p:nvPr/>
          </p:nvSpPr>
          <p:spPr>
            <a:xfrm>
              <a:off x="0" y="-38100"/>
              <a:ext cx="4327648" cy="2348324"/>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2442074" y="2748974"/>
            <a:ext cx="14056746" cy="4627127"/>
          </a:xfrm>
          <a:prstGeom prst="rect">
            <a:avLst/>
          </a:prstGeom>
        </p:spPr>
        <p:txBody>
          <a:bodyPr lIns="0" tIns="0" rIns="0" bIns="0" rtlCol="0" anchor="t">
            <a:spAutoFit/>
          </a:bodyPr>
          <a:lstStyle/>
          <a:p>
            <a:pPr algn="just">
              <a:lnSpc>
                <a:spcPts val="6185"/>
              </a:lnSpc>
            </a:pPr>
            <a:r>
              <a:rPr lang="en-US" sz="3704" b="1">
                <a:solidFill>
                  <a:srgbClr val="03214F"/>
                </a:solidFill>
                <a:latin typeface="Open Sauce Semi-Bold"/>
                <a:ea typeface="Open Sauce Semi-Bold"/>
                <a:cs typeface="Open Sauce Semi-Bold"/>
                <a:sym typeface="Open Sauce Semi-Bold"/>
              </a:rPr>
              <a:t>Our goal is to convey the impact of meteors on Earth, as well as concepts such as space, planets, and exoplanets, to children ages 10-15 in a fun and educational way. We used stop-motion videos, Minecraft videos, e-books, and Kahoot activities to make NASA's open data accessible, engaging, and memorable.</a:t>
            </a:r>
          </a:p>
        </p:txBody>
      </p:sp>
      <p:sp>
        <p:nvSpPr>
          <p:cNvPr id="13" name="Freeform 13"/>
          <p:cNvSpPr/>
          <p:nvPr/>
        </p:nvSpPr>
        <p:spPr>
          <a:xfrm rot="2881705">
            <a:off x="6523282" y="9757645"/>
            <a:ext cx="5009769" cy="8229600"/>
          </a:xfrm>
          <a:custGeom>
            <a:avLst/>
            <a:gdLst/>
            <a:ahLst/>
            <a:cxnLst/>
            <a:rect l="l" t="t" r="r" b="b"/>
            <a:pathLst>
              <a:path w="5009769" h="8229600">
                <a:moveTo>
                  <a:pt x="0" y="0"/>
                </a:moveTo>
                <a:lnTo>
                  <a:pt x="5009769" y="0"/>
                </a:lnTo>
                <a:lnTo>
                  <a:pt x="5009769" y="8229600"/>
                </a:lnTo>
                <a:lnTo>
                  <a:pt x="0" y="8229600"/>
                </a:lnTo>
                <a:lnTo>
                  <a:pt x="0" y="0"/>
                </a:lnTo>
                <a:close/>
              </a:path>
            </a:pathLst>
          </a:custGeom>
          <a:blipFill>
            <a:blip r:embed="rId3"/>
            <a:stretch>
              <a:fillRect/>
            </a:stretch>
          </a:blipFill>
        </p:spPr>
      </p:sp>
      <p:sp>
        <p:nvSpPr>
          <p:cNvPr id="14" name="Freeform 14"/>
          <p:cNvSpPr/>
          <p:nvPr/>
        </p:nvSpPr>
        <p:spPr>
          <a:xfrm rot="268115">
            <a:off x="13479709" y="6522257"/>
            <a:ext cx="6530483" cy="5428464"/>
          </a:xfrm>
          <a:custGeom>
            <a:avLst/>
            <a:gdLst/>
            <a:ahLst/>
            <a:cxnLst/>
            <a:rect l="l" t="t" r="r" b="b"/>
            <a:pathLst>
              <a:path w="6530483" h="5428464">
                <a:moveTo>
                  <a:pt x="0" y="0"/>
                </a:moveTo>
                <a:lnTo>
                  <a:pt x="6530482" y="0"/>
                </a:lnTo>
                <a:lnTo>
                  <a:pt x="6530482" y="5428464"/>
                </a:lnTo>
                <a:lnTo>
                  <a:pt x="0" y="5428464"/>
                </a:lnTo>
                <a:lnTo>
                  <a:pt x="0" y="0"/>
                </a:lnTo>
                <a:close/>
              </a:path>
            </a:pathLst>
          </a:custGeom>
          <a:blipFill>
            <a:blip r:embed="rId4">
              <a:alphaModFix amt="53000"/>
            </a:blip>
            <a:stretch>
              <a:fillRect/>
            </a:stretch>
          </a:blipFill>
        </p:spPr>
      </p:sp>
      <p:sp>
        <p:nvSpPr>
          <p:cNvPr id="15" name="TextBox 15"/>
          <p:cNvSpPr txBox="1"/>
          <p:nvPr/>
        </p:nvSpPr>
        <p:spPr>
          <a:xfrm>
            <a:off x="2442074" y="1349454"/>
            <a:ext cx="9848224" cy="885794"/>
          </a:xfrm>
          <a:prstGeom prst="rect">
            <a:avLst/>
          </a:prstGeom>
        </p:spPr>
        <p:txBody>
          <a:bodyPr lIns="0" tIns="0" rIns="0" bIns="0" rtlCol="0" anchor="t">
            <a:spAutoFit/>
          </a:bodyPr>
          <a:lstStyle/>
          <a:p>
            <a:pPr algn="l">
              <a:lnSpc>
                <a:spcPts val="6554"/>
              </a:lnSpc>
            </a:pPr>
            <a:r>
              <a:rPr lang="en-US" sz="6899">
                <a:solidFill>
                  <a:srgbClr val="56F0F5"/>
                </a:solidFill>
                <a:latin typeface="Adigiana Toybox"/>
                <a:ea typeface="Adigiana Toybox"/>
                <a:cs typeface="Adigiana Toybox"/>
                <a:sym typeface="Adigiana Toybox"/>
              </a:rPr>
              <a:t>PROJECT SUMMARY</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6268830" y="-3522507"/>
            <a:ext cx="22178646" cy="22178646"/>
            <a:chOff x="0" y="0"/>
            <a:chExt cx="812800" cy="812800"/>
          </a:xfrm>
        </p:grpSpPr>
        <p:sp>
          <p:nvSpPr>
            <p:cNvPr id="4" name="Freeform 4">
              <a:hlinkClick r:id="rId3" tooltip="https://artsofscience.icodeflow.com"/>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0" cap="sq">
              <a:solidFill>
                <a:srgbClr val="56F0F5"/>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144000" y="0"/>
            <a:ext cx="9144000" cy="10287000"/>
            <a:chOff x="0" y="0"/>
            <a:chExt cx="2408296" cy="2709333"/>
          </a:xfrm>
        </p:grpSpPr>
        <p:sp>
          <p:nvSpPr>
            <p:cNvPr id="7" name="Freeform 7"/>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56F0F5"/>
            </a:solidFill>
          </p:spPr>
        </p:sp>
        <p:sp>
          <p:nvSpPr>
            <p:cNvPr id="8" name="TextBox 8"/>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432677">
            <a:off x="2484217" y="5333484"/>
            <a:ext cx="4251372" cy="4251372"/>
          </a:xfrm>
          <a:custGeom>
            <a:avLst/>
            <a:gdLst/>
            <a:ahLst/>
            <a:cxnLst/>
            <a:rect l="l" t="t" r="r" b="b"/>
            <a:pathLst>
              <a:path w="4251372" h="4251372">
                <a:moveTo>
                  <a:pt x="0" y="0"/>
                </a:moveTo>
                <a:lnTo>
                  <a:pt x="4251372" y="0"/>
                </a:lnTo>
                <a:lnTo>
                  <a:pt x="4251372" y="4251372"/>
                </a:lnTo>
                <a:lnTo>
                  <a:pt x="0" y="4251372"/>
                </a:lnTo>
                <a:lnTo>
                  <a:pt x="0" y="0"/>
                </a:lnTo>
                <a:close/>
              </a:path>
            </a:pathLst>
          </a:custGeom>
          <a:blipFill>
            <a:blip r:embed="rId4"/>
            <a:stretch>
              <a:fillRect/>
            </a:stretch>
          </a:blipFill>
        </p:spPr>
      </p:sp>
      <p:sp>
        <p:nvSpPr>
          <p:cNvPr id="10" name="Freeform 10"/>
          <p:cNvSpPr/>
          <p:nvPr/>
        </p:nvSpPr>
        <p:spPr>
          <a:xfrm rot="762512">
            <a:off x="11142210" y="5772290"/>
            <a:ext cx="4785405" cy="3589054"/>
          </a:xfrm>
          <a:custGeom>
            <a:avLst/>
            <a:gdLst/>
            <a:ahLst/>
            <a:cxnLst/>
            <a:rect l="l" t="t" r="r" b="b"/>
            <a:pathLst>
              <a:path w="4785405" h="3589054">
                <a:moveTo>
                  <a:pt x="0" y="0"/>
                </a:moveTo>
                <a:lnTo>
                  <a:pt x="4785405" y="0"/>
                </a:lnTo>
                <a:lnTo>
                  <a:pt x="4785405" y="3589053"/>
                </a:lnTo>
                <a:lnTo>
                  <a:pt x="0" y="3589053"/>
                </a:lnTo>
                <a:lnTo>
                  <a:pt x="0" y="0"/>
                </a:lnTo>
                <a:close/>
              </a:path>
            </a:pathLst>
          </a:custGeom>
          <a:blipFill>
            <a:blip r:embed="rId5"/>
            <a:stretch>
              <a:fillRect/>
            </a:stretch>
          </a:blipFill>
        </p:spPr>
      </p:sp>
      <p:grpSp>
        <p:nvGrpSpPr>
          <p:cNvPr id="11" name="Group 11"/>
          <p:cNvGrpSpPr/>
          <p:nvPr/>
        </p:nvGrpSpPr>
        <p:grpSpPr>
          <a:xfrm>
            <a:off x="1380799" y="3351583"/>
            <a:ext cx="15526402" cy="2662737"/>
            <a:chOff x="0" y="0"/>
            <a:chExt cx="4089258" cy="701297"/>
          </a:xfrm>
        </p:grpSpPr>
        <p:sp>
          <p:nvSpPr>
            <p:cNvPr id="12" name="Freeform 12">
              <a:hlinkClick r:id="rId3" tooltip="https://artsofscience.icodeflow.com"/>
            </p:cNvPr>
            <p:cNvSpPr/>
            <p:nvPr/>
          </p:nvSpPr>
          <p:spPr>
            <a:xfrm>
              <a:off x="0" y="0"/>
              <a:ext cx="4089258" cy="531584"/>
            </a:xfrm>
            <a:custGeom>
              <a:avLst/>
              <a:gdLst/>
              <a:ahLst/>
              <a:cxnLst/>
              <a:rect l="l" t="t" r="r" b="b"/>
              <a:pathLst>
                <a:path w="4089258" h="531584">
                  <a:moveTo>
                    <a:pt x="49863" y="0"/>
                  </a:moveTo>
                  <a:lnTo>
                    <a:pt x="4039395" y="0"/>
                  </a:lnTo>
                  <a:cubicBezTo>
                    <a:pt x="4052620" y="0"/>
                    <a:pt x="4065303" y="5253"/>
                    <a:pt x="4074654" y="14605"/>
                  </a:cubicBezTo>
                  <a:cubicBezTo>
                    <a:pt x="4084005" y="23956"/>
                    <a:pt x="4089258" y="36638"/>
                    <a:pt x="4089258" y="49863"/>
                  </a:cubicBezTo>
                  <a:lnTo>
                    <a:pt x="4089258" y="481721"/>
                  </a:lnTo>
                  <a:cubicBezTo>
                    <a:pt x="4089258" y="494946"/>
                    <a:pt x="4084005" y="507628"/>
                    <a:pt x="4074654" y="516979"/>
                  </a:cubicBezTo>
                  <a:cubicBezTo>
                    <a:pt x="4065303" y="526331"/>
                    <a:pt x="4052620" y="531584"/>
                    <a:pt x="4039395" y="531584"/>
                  </a:cubicBezTo>
                  <a:lnTo>
                    <a:pt x="49863" y="531584"/>
                  </a:lnTo>
                  <a:cubicBezTo>
                    <a:pt x="36638" y="531584"/>
                    <a:pt x="23956" y="526331"/>
                    <a:pt x="14605" y="516979"/>
                  </a:cubicBezTo>
                  <a:cubicBezTo>
                    <a:pt x="5253" y="507628"/>
                    <a:pt x="0" y="494946"/>
                    <a:pt x="0" y="481721"/>
                  </a:cubicBezTo>
                  <a:lnTo>
                    <a:pt x="0" y="49863"/>
                  </a:lnTo>
                  <a:cubicBezTo>
                    <a:pt x="0" y="36638"/>
                    <a:pt x="5253" y="23956"/>
                    <a:pt x="14605" y="14605"/>
                  </a:cubicBezTo>
                  <a:cubicBezTo>
                    <a:pt x="23956" y="5253"/>
                    <a:pt x="36638" y="0"/>
                    <a:pt x="49863" y="0"/>
                  </a:cubicBezTo>
                  <a:close/>
                </a:path>
              </a:pathLst>
            </a:custGeom>
            <a:solidFill>
              <a:srgbClr val="FDDE4C"/>
            </a:solidFill>
            <a:ln w="142875" cap="rnd">
              <a:solidFill>
                <a:srgbClr val="03214F"/>
              </a:solidFill>
              <a:prstDash val="solid"/>
              <a:round/>
            </a:ln>
          </p:spPr>
        </p:sp>
        <p:sp>
          <p:nvSpPr>
            <p:cNvPr id="13" name="TextBox 13"/>
            <p:cNvSpPr txBox="1"/>
            <p:nvPr/>
          </p:nvSpPr>
          <p:spPr>
            <a:xfrm>
              <a:off x="0" y="45888"/>
              <a:ext cx="4089258" cy="655409"/>
            </a:xfrm>
            <a:prstGeom prst="rect">
              <a:avLst/>
            </a:prstGeom>
          </p:spPr>
          <p:txBody>
            <a:bodyPr lIns="50800" tIns="50800" rIns="50800" bIns="50800" rtlCol="0" anchor="t"/>
            <a:lstStyle/>
            <a:p>
              <a:pPr algn="ctr">
                <a:lnSpc>
                  <a:spcPts val="8960"/>
                </a:lnSpc>
              </a:pPr>
              <a:r>
                <a:rPr lang="en-US" sz="6400" u="sng" dirty="0">
                  <a:solidFill>
                    <a:srgbClr val="000000"/>
                  </a:solidFill>
                  <a:latin typeface="Montserrat Light"/>
                  <a:ea typeface="Montserrat Light"/>
                  <a:cs typeface="Montserrat Light"/>
                  <a:sym typeface="Montserrat Light"/>
                </a:rPr>
                <a:t>https://artsofscience.icodeflow.com/</a:t>
              </a:r>
            </a:p>
          </p:txBody>
        </p:sp>
      </p:grpSp>
      <p:sp>
        <p:nvSpPr>
          <p:cNvPr id="14" name="Freeform 14"/>
          <p:cNvSpPr/>
          <p:nvPr/>
        </p:nvSpPr>
        <p:spPr>
          <a:xfrm>
            <a:off x="17627194" y="9258300"/>
            <a:ext cx="7293483" cy="8229600"/>
          </a:xfrm>
          <a:custGeom>
            <a:avLst/>
            <a:gdLst/>
            <a:ahLst/>
            <a:cxnLst/>
            <a:rect l="l" t="t" r="r" b="b"/>
            <a:pathLst>
              <a:path w="7293483" h="8229600">
                <a:moveTo>
                  <a:pt x="0" y="0"/>
                </a:moveTo>
                <a:lnTo>
                  <a:pt x="7293483" y="0"/>
                </a:lnTo>
                <a:lnTo>
                  <a:pt x="7293483" y="8229600"/>
                </a:lnTo>
                <a:lnTo>
                  <a:pt x="0" y="8229600"/>
                </a:lnTo>
                <a:lnTo>
                  <a:pt x="0" y="0"/>
                </a:lnTo>
                <a:close/>
              </a:path>
            </a:pathLst>
          </a:custGeom>
          <a:blipFill>
            <a:blip r:embed="rId6"/>
            <a:stretch>
              <a:fillRect/>
            </a:stretch>
          </a:blipFill>
        </p:spPr>
      </p:sp>
      <p:sp>
        <p:nvSpPr>
          <p:cNvPr id="15" name="TextBox 15"/>
          <p:cNvSpPr txBox="1"/>
          <p:nvPr/>
        </p:nvSpPr>
        <p:spPr>
          <a:xfrm>
            <a:off x="1028700" y="896235"/>
            <a:ext cx="14722438" cy="1134478"/>
          </a:xfrm>
          <a:prstGeom prst="rect">
            <a:avLst/>
          </a:prstGeom>
        </p:spPr>
        <p:txBody>
          <a:bodyPr lIns="0" tIns="0" rIns="0" bIns="0" rtlCol="0" anchor="t">
            <a:spAutoFit/>
          </a:bodyPr>
          <a:lstStyle/>
          <a:p>
            <a:pPr algn="l">
              <a:lnSpc>
                <a:spcPts val="8833"/>
              </a:lnSpc>
            </a:pPr>
            <a:r>
              <a:rPr lang="en-US" sz="9298" dirty="0">
                <a:solidFill>
                  <a:schemeClr val="tx1">
                    <a:lumMod val="75000"/>
                    <a:lumOff val="25000"/>
                  </a:schemeClr>
                </a:solidFill>
                <a:latin typeface="Adigiana Toybox"/>
                <a:ea typeface="Adigiana Toybox"/>
                <a:cs typeface="Adigiana Toybox"/>
                <a:sym typeface="Adigiana Toybox"/>
              </a:rPr>
              <a:t>Project Internet Address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18023" y="-9869651"/>
            <a:ext cx="27868046" cy="27403470"/>
            <a:chOff x="0" y="0"/>
            <a:chExt cx="965290" cy="949198"/>
          </a:xfrm>
        </p:grpSpPr>
        <p:sp>
          <p:nvSpPr>
            <p:cNvPr id="4" name="Freeform 4"/>
            <p:cNvSpPr/>
            <p:nvPr/>
          </p:nvSpPr>
          <p:spPr>
            <a:xfrm>
              <a:off x="0" y="0"/>
              <a:ext cx="965290" cy="949198"/>
            </a:xfrm>
            <a:custGeom>
              <a:avLst/>
              <a:gdLst/>
              <a:ahLst/>
              <a:cxnLst/>
              <a:rect l="l" t="t" r="r" b="b"/>
              <a:pathLst>
                <a:path w="965290" h="949198">
                  <a:moveTo>
                    <a:pt x="482645" y="0"/>
                  </a:moveTo>
                  <a:cubicBezTo>
                    <a:pt x="216088" y="0"/>
                    <a:pt x="0" y="212485"/>
                    <a:pt x="0" y="474599"/>
                  </a:cubicBezTo>
                  <a:cubicBezTo>
                    <a:pt x="0" y="736713"/>
                    <a:pt x="216088" y="949198"/>
                    <a:pt x="482645" y="949198"/>
                  </a:cubicBezTo>
                  <a:cubicBezTo>
                    <a:pt x="749203" y="949198"/>
                    <a:pt x="965290" y="736713"/>
                    <a:pt x="965290" y="474599"/>
                  </a:cubicBezTo>
                  <a:cubicBezTo>
                    <a:pt x="965290" y="212485"/>
                    <a:pt x="749203" y="0"/>
                    <a:pt x="482645" y="0"/>
                  </a:cubicBezTo>
                  <a:close/>
                </a:path>
              </a:pathLst>
            </a:custGeom>
            <a:solidFill>
              <a:srgbClr val="000000">
                <a:alpha val="0"/>
              </a:srgbClr>
            </a:solidFill>
            <a:ln w="9525000" cap="sq">
              <a:solidFill>
                <a:srgbClr val="F8CC76"/>
              </a:solidFill>
              <a:prstDash val="solid"/>
              <a:miter/>
            </a:ln>
          </p:spPr>
        </p:sp>
        <p:sp>
          <p:nvSpPr>
            <p:cNvPr id="5" name="TextBox 5"/>
            <p:cNvSpPr txBox="1"/>
            <p:nvPr/>
          </p:nvSpPr>
          <p:spPr>
            <a:xfrm>
              <a:off x="90496" y="50887"/>
              <a:ext cx="784298" cy="80932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254342" y="4822747"/>
            <a:ext cx="9144000" cy="10287000"/>
            <a:chOff x="0" y="0"/>
            <a:chExt cx="2408296" cy="2709333"/>
          </a:xfrm>
        </p:grpSpPr>
        <p:sp>
          <p:nvSpPr>
            <p:cNvPr id="7" name="Freeform 7"/>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8CC76"/>
            </a:solidFill>
          </p:spPr>
        </p:sp>
        <p:sp>
          <p:nvSpPr>
            <p:cNvPr id="8" name="TextBox 8"/>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10219" y="2323528"/>
            <a:ext cx="16925166" cy="7642719"/>
            <a:chOff x="0" y="0"/>
            <a:chExt cx="4457657" cy="2012897"/>
          </a:xfrm>
        </p:grpSpPr>
        <p:sp>
          <p:nvSpPr>
            <p:cNvPr id="10" name="Freeform 10"/>
            <p:cNvSpPr/>
            <p:nvPr/>
          </p:nvSpPr>
          <p:spPr>
            <a:xfrm>
              <a:off x="0" y="0"/>
              <a:ext cx="4457657" cy="2012897"/>
            </a:xfrm>
            <a:custGeom>
              <a:avLst/>
              <a:gdLst/>
              <a:ahLst/>
              <a:cxnLst/>
              <a:rect l="l" t="t" r="r" b="b"/>
              <a:pathLst>
                <a:path w="4457657" h="2012897">
                  <a:moveTo>
                    <a:pt x="45742" y="0"/>
                  </a:moveTo>
                  <a:lnTo>
                    <a:pt x="4411915" y="0"/>
                  </a:lnTo>
                  <a:cubicBezTo>
                    <a:pt x="4424047" y="0"/>
                    <a:pt x="4435681" y="4819"/>
                    <a:pt x="4444259" y="13398"/>
                  </a:cubicBezTo>
                  <a:cubicBezTo>
                    <a:pt x="4452838" y="21976"/>
                    <a:pt x="4457657" y="33611"/>
                    <a:pt x="4457657" y="45742"/>
                  </a:cubicBezTo>
                  <a:lnTo>
                    <a:pt x="4457657" y="1967155"/>
                  </a:lnTo>
                  <a:cubicBezTo>
                    <a:pt x="4457657" y="1992418"/>
                    <a:pt x="4437178" y="2012897"/>
                    <a:pt x="4411915" y="2012897"/>
                  </a:cubicBezTo>
                  <a:lnTo>
                    <a:pt x="45742" y="2012897"/>
                  </a:lnTo>
                  <a:cubicBezTo>
                    <a:pt x="33611" y="2012897"/>
                    <a:pt x="21976" y="2008078"/>
                    <a:pt x="13398" y="1999499"/>
                  </a:cubicBezTo>
                  <a:cubicBezTo>
                    <a:pt x="4819" y="1990921"/>
                    <a:pt x="0" y="1979287"/>
                    <a:pt x="0" y="1967155"/>
                  </a:cubicBezTo>
                  <a:lnTo>
                    <a:pt x="0" y="45742"/>
                  </a:lnTo>
                  <a:cubicBezTo>
                    <a:pt x="0" y="33611"/>
                    <a:pt x="4819" y="21976"/>
                    <a:pt x="13398" y="13398"/>
                  </a:cubicBezTo>
                  <a:cubicBezTo>
                    <a:pt x="21976" y="4819"/>
                    <a:pt x="33611" y="0"/>
                    <a:pt x="45742" y="0"/>
                  </a:cubicBezTo>
                  <a:close/>
                </a:path>
              </a:pathLst>
            </a:custGeom>
            <a:solidFill>
              <a:srgbClr val="FDDE4C"/>
            </a:solidFill>
            <a:ln w="142875" cap="rnd">
              <a:solidFill>
                <a:srgbClr val="03214F"/>
              </a:solidFill>
              <a:prstDash val="solid"/>
              <a:round/>
            </a:ln>
          </p:spPr>
        </p:sp>
        <p:sp>
          <p:nvSpPr>
            <p:cNvPr id="11" name="TextBox 11"/>
            <p:cNvSpPr txBox="1"/>
            <p:nvPr/>
          </p:nvSpPr>
          <p:spPr>
            <a:xfrm>
              <a:off x="0" y="-38100"/>
              <a:ext cx="4457657" cy="2050997"/>
            </a:xfrm>
            <a:prstGeom prst="rect">
              <a:avLst/>
            </a:prstGeom>
          </p:spPr>
          <p:txBody>
            <a:bodyPr lIns="50800" tIns="50800" rIns="50800" bIns="50800" rtlCol="0" anchor="t"/>
            <a:lstStyle/>
            <a:p>
              <a:pPr algn="ctr">
                <a:lnSpc>
                  <a:spcPts val="2659"/>
                </a:lnSpc>
              </a:pPr>
              <a:endParaRPr/>
            </a:p>
          </p:txBody>
        </p:sp>
      </p:grpSp>
      <p:sp>
        <p:nvSpPr>
          <p:cNvPr id="12" name="TextBox 12"/>
          <p:cNvSpPr txBox="1"/>
          <p:nvPr/>
        </p:nvSpPr>
        <p:spPr>
          <a:xfrm>
            <a:off x="1213939" y="2986142"/>
            <a:ext cx="15860122" cy="6248117"/>
          </a:xfrm>
          <a:prstGeom prst="rect">
            <a:avLst/>
          </a:prstGeom>
        </p:spPr>
        <p:txBody>
          <a:bodyPr lIns="0" tIns="0" rIns="0" bIns="0" rtlCol="0" anchor="t">
            <a:spAutoFit/>
          </a:bodyPr>
          <a:lstStyle/>
          <a:p>
            <a:pPr algn="l">
              <a:lnSpc>
                <a:spcPts val="4998"/>
              </a:lnSpc>
            </a:pPr>
            <a:r>
              <a:rPr lang="en-US" sz="3163" b="1">
                <a:solidFill>
                  <a:srgbClr val="03214F"/>
                </a:solidFill>
                <a:latin typeface="Open Sauce Semi-Bold"/>
                <a:ea typeface="Open Sauce Semi-Bold"/>
                <a:cs typeface="Open Sauce Semi-Bold"/>
                <a:sym typeface="Open Sauce Semi-Bold"/>
              </a:rPr>
              <a:t>The primary goal of the study is to use NASA's open data resources to convey to children the potential impacts of meteors hitting Earth (e.g., tsunamis, pressure waves, climate change) in an understandable, entertaining, and educational manner. Furthermore, the aim is to introduce concepts of space, planets, exoplanets, and basic astronomy using engaging methods. The key approach here is to transform abstract and complex scientific data from purely academic content into a practical, practical, and age-appropriate learning experience. Rather than simply transferring knowledge, the project prioritizes children's active participation, their participation in the production process, and their ability to retell science from their own perspective.</a:t>
            </a:r>
          </a:p>
        </p:txBody>
      </p:sp>
      <p:sp>
        <p:nvSpPr>
          <p:cNvPr id="13" name="Freeform 13"/>
          <p:cNvSpPr/>
          <p:nvPr/>
        </p:nvSpPr>
        <p:spPr>
          <a:xfrm>
            <a:off x="-5400259" y="-2764232"/>
            <a:ext cx="6110478" cy="8229600"/>
          </a:xfrm>
          <a:custGeom>
            <a:avLst/>
            <a:gdLst/>
            <a:ahLst/>
            <a:cxnLst/>
            <a:rect l="l" t="t" r="r" b="b"/>
            <a:pathLst>
              <a:path w="6110478" h="8229600">
                <a:moveTo>
                  <a:pt x="0" y="0"/>
                </a:moveTo>
                <a:lnTo>
                  <a:pt x="6110478" y="0"/>
                </a:lnTo>
                <a:lnTo>
                  <a:pt x="6110478" y="8229600"/>
                </a:lnTo>
                <a:lnTo>
                  <a:pt x="0" y="8229600"/>
                </a:lnTo>
                <a:lnTo>
                  <a:pt x="0" y="0"/>
                </a:lnTo>
                <a:close/>
              </a:path>
            </a:pathLst>
          </a:custGeom>
          <a:blipFill>
            <a:blip r:embed="rId3"/>
            <a:stretch>
              <a:fillRect/>
            </a:stretch>
          </a:blipFill>
        </p:spPr>
      </p:sp>
      <p:sp>
        <p:nvSpPr>
          <p:cNvPr id="14" name="TextBox 14"/>
          <p:cNvSpPr txBox="1"/>
          <p:nvPr/>
        </p:nvSpPr>
        <p:spPr>
          <a:xfrm>
            <a:off x="710219" y="654066"/>
            <a:ext cx="9302379" cy="911194"/>
          </a:xfrm>
          <a:prstGeom prst="rect">
            <a:avLst/>
          </a:prstGeom>
        </p:spPr>
        <p:txBody>
          <a:bodyPr lIns="0" tIns="0" rIns="0" bIns="0" rtlCol="0" anchor="t">
            <a:spAutoFit/>
          </a:bodyPr>
          <a:lstStyle/>
          <a:p>
            <a:pPr algn="r">
              <a:lnSpc>
                <a:spcPts val="6744"/>
              </a:lnSpc>
            </a:pPr>
            <a:r>
              <a:rPr lang="en-US" sz="7099">
                <a:solidFill>
                  <a:srgbClr val="D85325"/>
                </a:solidFill>
                <a:latin typeface="Adigiana Toybox"/>
                <a:ea typeface="Adigiana Toybox"/>
                <a:cs typeface="Adigiana Toybox"/>
                <a:sym typeface="Adigiana Toybox"/>
              </a:rPr>
              <a:t>Project Description</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6636759" y="-2505348"/>
            <a:ext cx="22178646" cy="2217864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0" cap="sq">
              <a:solidFill>
                <a:srgbClr val="56F0F5"/>
              </a:solidFill>
              <a:prstDash val="solid"/>
              <a:miter/>
            </a:ln>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144000" y="0"/>
            <a:ext cx="9144000" cy="10287000"/>
            <a:chOff x="0" y="0"/>
            <a:chExt cx="2408296" cy="2709333"/>
          </a:xfrm>
        </p:grpSpPr>
        <p:sp>
          <p:nvSpPr>
            <p:cNvPr id="7" name="Freeform 7"/>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56F0F5"/>
            </a:solidFill>
          </p:spPr>
        </p:sp>
        <p:sp>
          <p:nvSpPr>
            <p:cNvPr id="8" name="TextBox 8"/>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15255" y="2006709"/>
            <a:ext cx="16544045" cy="7748135"/>
            <a:chOff x="0" y="0"/>
            <a:chExt cx="4357279" cy="2040661"/>
          </a:xfrm>
        </p:grpSpPr>
        <p:sp>
          <p:nvSpPr>
            <p:cNvPr id="10" name="Freeform 10"/>
            <p:cNvSpPr/>
            <p:nvPr/>
          </p:nvSpPr>
          <p:spPr>
            <a:xfrm>
              <a:off x="0" y="0"/>
              <a:ext cx="4357279" cy="2040661"/>
            </a:xfrm>
            <a:custGeom>
              <a:avLst/>
              <a:gdLst/>
              <a:ahLst/>
              <a:cxnLst/>
              <a:rect l="l" t="t" r="r" b="b"/>
              <a:pathLst>
                <a:path w="4357279" h="2040661">
                  <a:moveTo>
                    <a:pt x="46796" y="0"/>
                  </a:moveTo>
                  <a:lnTo>
                    <a:pt x="4310483" y="0"/>
                  </a:lnTo>
                  <a:cubicBezTo>
                    <a:pt x="4336328" y="0"/>
                    <a:pt x="4357279" y="20951"/>
                    <a:pt x="4357279" y="46796"/>
                  </a:cubicBezTo>
                  <a:lnTo>
                    <a:pt x="4357279" y="1993865"/>
                  </a:lnTo>
                  <a:cubicBezTo>
                    <a:pt x="4357279" y="2006276"/>
                    <a:pt x="4352349" y="2018179"/>
                    <a:pt x="4343573" y="2026955"/>
                  </a:cubicBezTo>
                  <a:cubicBezTo>
                    <a:pt x="4334797" y="2035731"/>
                    <a:pt x="4322895" y="2040661"/>
                    <a:pt x="4310483" y="2040661"/>
                  </a:cubicBezTo>
                  <a:lnTo>
                    <a:pt x="46796" y="2040661"/>
                  </a:lnTo>
                  <a:cubicBezTo>
                    <a:pt x="20951" y="2040661"/>
                    <a:pt x="0" y="2019710"/>
                    <a:pt x="0" y="1993865"/>
                  </a:cubicBezTo>
                  <a:lnTo>
                    <a:pt x="0" y="46796"/>
                  </a:lnTo>
                  <a:cubicBezTo>
                    <a:pt x="0" y="20951"/>
                    <a:pt x="20951" y="0"/>
                    <a:pt x="46796" y="0"/>
                  </a:cubicBezTo>
                  <a:close/>
                </a:path>
              </a:pathLst>
            </a:custGeom>
            <a:solidFill>
              <a:srgbClr val="FDDE4C"/>
            </a:solidFill>
            <a:ln w="142875" cap="rnd">
              <a:solidFill>
                <a:srgbClr val="03214F"/>
              </a:solidFill>
              <a:prstDash val="solid"/>
              <a:round/>
            </a:ln>
          </p:spPr>
        </p:sp>
        <p:sp>
          <p:nvSpPr>
            <p:cNvPr id="11" name="TextBox 11"/>
            <p:cNvSpPr txBox="1"/>
            <p:nvPr/>
          </p:nvSpPr>
          <p:spPr>
            <a:xfrm>
              <a:off x="0" y="-38100"/>
              <a:ext cx="4357279" cy="2078761"/>
            </a:xfrm>
            <a:prstGeom prst="rect">
              <a:avLst/>
            </a:prstGeom>
          </p:spPr>
          <p:txBody>
            <a:bodyPr lIns="50800" tIns="50800" rIns="50800" bIns="50800" rtlCol="0" anchor="t"/>
            <a:lstStyle/>
            <a:p>
              <a:pPr algn="ctr">
                <a:lnSpc>
                  <a:spcPts val="2659"/>
                </a:lnSpc>
              </a:pPr>
              <a:endParaRPr/>
            </a:p>
          </p:txBody>
        </p:sp>
      </p:grpSp>
      <p:sp>
        <p:nvSpPr>
          <p:cNvPr id="12" name="TextBox 12"/>
          <p:cNvSpPr txBox="1"/>
          <p:nvPr/>
        </p:nvSpPr>
        <p:spPr>
          <a:xfrm>
            <a:off x="851718" y="834256"/>
            <a:ext cx="9966060" cy="911194"/>
          </a:xfrm>
          <a:prstGeom prst="rect">
            <a:avLst/>
          </a:prstGeom>
        </p:spPr>
        <p:txBody>
          <a:bodyPr lIns="0" tIns="0" rIns="0" bIns="0" rtlCol="0" anchor="t">
            <a:spAutoFit/>
          </a:bodyPr>
          <a:lstStyle/>
          <a:p>
            <a:pPr algn="l">
              <a:lnSpc>
                <a:spcPts val="6744"/>
              </a:lnSpc>
            </a:pPr>
            <a:r>
              <a:rPr lang="en-US" sz="7099">
                <a:solidFill>
                  <a:srgbClr val="FDDE4C"/>
                </a:solidFill>
                <a:latin typeface="Adigiana Toybox"/>
                <a:ea typeface="Adigiana Toybox"/>
                <a:cs typeface="Adigiana Toybox"/>
                <a:sym typeface="Adigiana Toybox"/>
              </a:rPr>
              <a:t>Project Description</a:t>
            </a:r>
          </a:p>
        </p:txBody>
      </p:sp>
      <p:sp>
        <p:nvSpPr>
          <p:cNvPr id="13" name="Freeform 13"/>
          <p:cNvSpPr/>
          <p:nvPr/>
        </p:nvSpPr>
        <p:spPr>
          <a:xfrm>
            <a:off x="17627194" y="9258300"/>
            <a:ext cx="7293483" cy="8229600"/>
          </a:xfrm>
          <a:custGeom>
            <a:avLst/>
            <a:gdLst/>
            <a:ahLst/>
            <a:cxnLst/>
            <a:rect l="l" t="t" r="r" b="b"/>
            <a:pathLst>
              <a:path w="7293483" h="8229600">
                <a:moveTo>
                  <a:pt x="0" y="0"/>
                </a:moveTo>
                <a:lnTo>
                  <a:pt x="7293483" y="0"/>
                </a:lnTo>
                <a:lnTo>
                  <a:pt x="7293483" y="8229600"/>
                </a:lnTo>
                <a:lnTo>
                  <a:pt x="0" y="8229600"/>
                </a:lnTo>
                <a:lnTo>
                  <a:pt x="0" y="0"/>
                </a:lnTo>
                <a:close/>
              </a:path>
            </a:pathLst>
          </a:custGeom>
          <a:blipFill>
            <a:blip r:embed="rId3"/>
            <a:stretch>
              <a:fillRect/>
            </a:stretch>
          </a:blipFill>
        </p:spPr>
      </p:sp>
      <p:sp>
        <p:nvSpPr>
          <p:cNvPr id="14" name="TextBox 14"/>
          <p:cNvSpPr txBox="1"/>
          <p:nvPr/>
        </p:nvSpPr>
        <p:spPr>
          <a:xfrm>
            <a:off x="1251093" y="2316723"/>
            <a:ext cx="15472368" cy="6556608"/>
          </a:xfrm>
          <a:prstGeom prst="rect">
            <a:avLst/>
          </a:prstGeom>
        </p:spPr>
        <p:txBody>
          <a:bodyPr lIns="0" tIns="0" rIns="0" bIns="0" rtlCol="0" anchor="t">
            <a:spAutoFit/>
          </a:bodyPr>
          <a:lstStyle/>
          <a:p>
            <a:pPr algn="l">
              <a:lnSpc>
                <a:spcPts val="4012"/>
              </a:lnSpc>
            </a:pPr>
            <a:r>
              <a:rPr lang="en-US" sz="2865" b="1">
                <a:solidFill>
                  <a:srgbClr val="03214F"/>
                </a:solidFill>
                <a:latin typeface="Open Sauce Semi-Bold"/>
                <a:ea typeface="Open Sauce Semi-Bold"/>
                <a:cs typeface="Open Sauce Semi-Bold"/>
                <a:sym typeface="Open Sauce Semi-Bold"/>
              </a:rPr>
              <a:t> Our team consists of five students aged 8-11 and a team leader. The participants designed and implemented the project using a "children's perspective" approach. In the first phase, they prepared meteorite models using play dough and baking white and red stick figures. The background was created using recycled materials, and animation scenes were drawn using stop-motion techniques. Then, they designed a spacescape of their own imagination on the Minecraft platform. Short videos were recorded based on this design, and the content was dubbed into English by Rask AI and then shared on YouTube. In another phase of the project, an e-book was created using StoryJumper, with visuals generated with AI support, and text created using ChatGPT and translated using Google Translate. To ensure learning retention, an interactive quiz based on the e-book's content was created on the Kahoot platform, allowing students to reinforce their knowledge through gamification. All of this content was compiled and made accessible on the project's public website.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18023" y="-9869651"/>
            <a:ext cx="27868046" cy="27403470"/>
            <a:chOff x="0" y="0"/>
            <a:chExt cx="965290" cy="949198"/>
          </a:xfrm>
        </p:grpSpPr>
        <p:sp>
          <p:nvSpPr>
            <p:cNvPr id="4" name="Freeform 4"/>
            <p:cNvSpPr/>
            <p:nvPr/>
          </p:nvSpPr>
          <p:spPr>
            <a:xfrm>
              <a:off x="0" y="0"/>
              <a:ext cx="965290" cy="949198"/>
            </a:xfrm>
            <a:custGeom>
              <a:avLst/>
              <a:gdLst/>
              <a:ahLst/>
              <a:cxnLst/>
              <a:rect l="l" t="t" r="r" b="b"/>
              <a:pathLst>
                <a:path w="965290" h="949198">
                  <a:moveTo>
                    <a:pt x="482645" y="0"/>
                  </a:moveTo>
                  <a:cubicBezTo>
                    <a:pt x="216088" y="0"/>
                    <a:pt x="0" y="212485"/>
                    <a:pt x="0" y="474599"/>
                  </a:cubicBezTo>
                  <a:cubicBezTo>
                    <a:pt x="0" y="736713"/>
                    <a:pt x="216088" y="949198"/>
                    <a:pt x="482645" y="949198"/>
                  </a:cubicBezTo>
                  <a:cubicBezTo>
                    <a:pt x="749203" y="949198"/>
                    <a:pt x="965290" y="736713"/>
                    <a:pt x="965290" y="474599"/>
                  </a:cubicBezTo>
                  <a:cubicBezTo>
                    <a:pt x="965290" y="212485"/>
                    <a:pt x="749203" y="0"/>
                    <a:pt x="482645" y="0"/>
                  </a:cubicBezTo>
                  <a:close/>
                </a:path>
              </a:pathLst>
            </a:custGeom>
            <a:solidFill>
              <a:srgbClr val="000000">
                <a:alpha val="0"/>
              </a:srgbClr>
            </a:solidFill>
            <a:ln w="9525000" cap="sq">
              <a:solidFill>
                <a:srgbClr val="F8CC76"/>
              </a:solidFill>
              <a:prstDash val="solid"/>
              <a:miter/>
            </a:ln>
          </p:spPr>
        </p:sp>
        <p:sp>
          <p:nvSpPr>
            <p:cNvPr id="5" name="TextBox 5"/>
            <p:cNvSpPr txBox="1"/>
            <p:nvPr/>
          </p:nvSpPr>
          <p:spPr>
            <a:xfrm>
              <a:off x="90496" y="50887"/>
              <a:ext cx="784298" cy="80932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254342" y="4822747"/>
            <a:ext cx="9144000" cy="10287000"/>
            <a:chOff x="0" y="0"/>
            <a:chExt cx="2408296" cy="2709333"/>
          </a:xfrm>
        </p:grpSpPr>
        <p:sp>
          <p:nvSpPr>
            <p:cNvPr id="7" name="Freeform 7"/>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8CC76"/>
            </a:solidFill>
          </p:spPr>
        </p:sp>
        <p:sp>
          <p:nvSpPr>
            <p:cNvPr id="8" name="TextBox 8"/>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10219" y="2323528"/>
            <a:ext cx="16925166" cy="6293235"/>
            <a:chOff x="0" y="0"/>
            <a:chExt cx="4457657" cy="1657477"/>
          </a:xfrm>
        </p:grpSpPr>
        <p:sp>
          <p:nvSpPr>
            <p:cNvPr id="10" name="Freeform 10"/>
            <p:cNvSpPr/>
            <p:nvPr/>
          </p:nvSpPr>
          <p:spPr>
            <a:xfrm>
              <a:off x="0" y="0"/>
              <a:ext cx="4457657" cy="1657478"/>
            </a:xfrm>
            <a:custGeom>
              <a:avLst/>
              <a:gdLst/>
              <a:ahLst/>
              <a:cxnLst/>
              <a:rect l="l" t="t" r="r" b="b"/>
              <a:pathLst>
                <a:path w="4457657" h="1657478">
                  <a:moveTo>
                    <a:pt x="45742" y="0"/>
                  </a:moveTo>
                  <a:lnTo>
                    <a:pt x="4411915" y="0"/>
                  </a:lnTo>
                  <a:cubicBezTo>
                    <a:pt x="4424047" y="0"/>
                    <a:pt x="4435681" y="4819"/>
                    <a:pt x="4444259" y="13398"/>
                  </a:cubicBezTo>
                  <a:cubicBezTo>
                    <a:pt x="4452838" y="21976"/>
                    <a:pt x="4457657" y="33611"/>
                    <a:pt x="4457657" y="45742"/>
                  </a:cubicBezTo>
                  <a:lnTo>
                    <a:pt x="4457657" y="1611735"/>
                  </a:lnTo>
                  <a:cubicBezTo>
                    <a:pt x="4457657" y="1636998"/>
                    <a:pt x="4437178" y="1657478"/>
                    <a:pt x="4411915" y="1657478"/>
                  </a:cubicBezTo>
                  <a:lnTo>
                    <a:pt x="45742" y="1657478"/>
                  </a:lnTo>
                  <a:cubicBezTo>
                    <a:pt x="33611" y="1657478"/>
                    <a:pt x="21976" y="1652658"/>
                    <a:pt x="13398" y="1644080"/>
                  </a:cubicBezTo>
                  <a:cubicBezTo>
                    <a:pt x="4819" y="1635502"/>
                    <a:pt x="0" y="1623867"/>
                    <a:pt x="0" y="1611735"/>
                  </a:cubicBezTo>
                  <a:lnTo>
                    <a:pt x="0" y="45742"/>
                  </a:lnTo>
                  <a:cubicBezTo>
                    <a:pt x="0" y="33611"/>
                    <a:pt x="4819" y="21976"/>
                    <a:pt x="13398" y="13398"/>
                  </a:cubicBezTo>
                  <a:cubicBezTo>
                    <a:pt x="21976" y="4819"/>
                    <a:pt x="33611" y="0"/>
                    <a:pt x="45742" y="0"/>
                  </a:cubicBezTo>
                  <a:close/>
                </a:path>
              </a:pathLst>
            </a:custGeom>
            <a:solidFill>
              <a:srgbClr val="FDDE4C"/>
            </a:solidFill>
            <a:ln w="142875" cap="rnd">
              <a:solidFill>
                <a:srgbClr val="03214F"/>
              </a:solidFill>
              <a:prstDash val="solid"/>
              <a:round/>
            </a:ln>
          </p:spPr>
        </p:sp>
        <p:sp>
          <p:nvSpPr>
            <p:cNvPr id="11" name="TextBox 11"/>
            <p:cNvSpPr txBox="1"/>
            <p:nvPr/>
          </p:nvSpPr>
          <p:spPr>
            <a:xfrm>
              <a:off x="0" y="-38100"/>
              <a:ext cx="4457657" cy="1695577"/>
            </a:xfrm>
            <a:prstGeom prst="rect">
              <a:avLst/>
            </a:prstGeom>
          </p:spPr>
          <p:txBody>
            <a:bodyPr lIns="50800" tIns="50800" rIns="50800" bIns="50800" rtlCol="0" anchor="t"/>
            <a:lstStyle/>
            <a:p>
              <a:pPr algn="ctr">
                <a:lnSpc>
                  <a:spcPts val="2659"/>
                </a:lnSpc>
              </a:pPr>
              <a:endParaRPr/>
            </a:p>
          </p:txBody>
        </p:sp>
      </p:grpSp>
      <p:sp>
        <p:nvSpPr>
          <p:cNvPr id="12" name="TextBox 12"/>
          <p:cNvSpPr txBox="1"/>
          <p:nvPr/>
        </p:nvSpPr>
        <p:spPr>
          <a:xfrm>
            <a:off x="1213939" y="2915088"/>
            <a:ext cx="15860122" cy="4473043"/>
          </a:xfrm>
          <a:prstGeom prst="rect">
            <a:avLst/>
          </a:prstGeom>
        </p:spPr>
        <p:txBody>
          <a:bodyPr lIns="0" tIns="0" rIns="0" bIns="0" rtlCol="0" anchor="t">
            <a:spAutoFit/>
          </a:bodyPr>
          <a:lstStyle/>
          <a:p>
            <a:pPr algn="l">
              <a:lnSpc>
                <a:spcPts val="4429"/>
              </a:lnSpc>
            </a:pPr>
            <a:r>
              <a:rPr lang="en-US" sz="3163" b="1">
                <a:solidFill>
                  <a:srgbClr val="03214F"/>
                </a:solidFill>
                <a:latin typeface="Open Sauce Semi-Bold"/>
                <a:ea typeface="Open Sauce Semi-Bold"/>
                <a:cs typeface="Open Sauce Semi-Bold"/>
                <a:sym typeface="Open Sauce Semi-Bold"/>
              </a:rPr>
              <a:t>As a result, the project transformed the scientific aspects of meteors and space beyond mere technical knowledge into a creative, playful, and participatory learning process that stimulates children's curiosity. Thus, NASA's open data was reinterpreted to strengthen children's access to scientific knowledge, their ability to interpret it, and their ability to connect it to daily life. The study demonstrates the feasibility of an interdisciplinary approach to science education for children and offers a model applicable to similar age groups in the future.</a:t>
            </a:r>
          </a:p>
        </p:txBody>
      </p:sp>
      <p:sp>
        <p:nvSpPr>
          <p:cNvPr id="13" name="Freeform 13"/>
          <p:cNvSpPr/>
          <p:nvPr/>
        </p:nvSpPr>
        <p:spPr>
          <a:xfrm>
            <a:off x="-5400259" y="-2764232"/>
            <a:ext cx="6110478" cy="8229600"/>
          </a:xfrm>
          <a:custGeom>
            <a:avLst/>
            <a:gdLst/>
            <a:ahLst/>
            <a:cxnLst/>
            <a:rect l="l" t="t" r="r" b="b"/>
            <a:pathLst>
              <a:path w="6110478" h="8229600">
                <a:moveTo>
                  <a:pt x="0" y="0"/>
                </a:moveTo>
                <a:lnTo>
                  <a:pt x="6110478" y="0"/>
                </a:lnTo>
                <a:lnTo>
                  <a:pt x="6110478" y="8229600"/>
                </a:lnTo>
                <a:lnTo>
                  <a:pt x="0" y="8229600"/>
                </a:lnTo>
                <a:lnTo>
                  <a:pt x="0" y="0"/>
                </a:lnTo>
                <a:close/>
              </a:path>
            </a:pathLst>
          </a:custGeom>
          <a:blipFill>
            <a:blip r:embed="rId3"/>
            <a:stretch>
              <a:fillRect/>
            </a:stretch>
          </a:blipFill>
        </p:spPr>
      </p:sp>
      <p:sp>
        <p:nvSpPr>
          <p:cNvPr id="14" name="TextBox 14"/>
          <p:cNvSpPr txBox="1"/>
          <p:nvPr/>
        </p:nvSpPr>
        <p:spPr>
          <a:xfrm>
            <a:off x="710219" y="654066"/>
            <a:ext cx="8462583" cy="911194"/>
          </a:xfrm>
          <a:prstGeom prst="rect">
            <a:avLst/>
          </a:prstGeom>
        </p:spPr>
        <p:txBody>
          <a:bodyPr lIns="0" tIns="0" rIns="0" bIns="0" rtlCol="0" anchor="t">
            <a:spAutoFit/>
          </a:bodyPr>
          <a:lstStyle/>
          <a:p>
            <a:pPr algn="r">
              <a:lnSpc>
                <a:spcPts val="6744"/>
              </a:lnSpc>
            </a:pPr>
            <a:r>
              <a:rPr lang="en-US" sz="7099">
                <a:solidFill>
                  <a:srgbClr val="D85325"/>
                </a:solidFill>
                <a:latin typeface="Adigiana Toybox"/>
                <a:ea typeface="Adigiana Toybox"/>
                <a:cs typeface="Adigiana Toybox"/>
                <a:sym typeface="Adigiana Toybox"/>
              </a:rPr>
              <a:t>Project Description</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023074" y="-1355524"/>
            <a:ext cx="21811920" cy="12285918"/>
            <a:chOff x="0" y="0"/>
            <a:chExt cx="5744703" cy="3235797"/>
          </a:xfrm>
        </p:grpSpPr>
        <p:sp>
          <p:nvSpPr>
            <p:cNvPr id="4" name="Freeform 4"/>
            <p:cNvSpPr/>
            <p:nvPr/>
          </p:nvSpPr>
          <p:spPr>
            <a:xfrm>
              <a:off x="0" y="0"/>
              <a:ext cx="5744703" cy="3235797"/>
            </a:xfrm>
            <a:custGeom>
              <a:avLst/>
              <a:gdLst/>
              <a:ahLst/>
              <a:cxnLst/>
              <a:rect l="l" t="t" r="r" b="b"/>
              <a:pathLst>
                <a:path w="5744703" h="3235797">
                  <a:moveTo>
                    <a:pt x="35494" y="0"/>
                  </a:moveTo>
                  <a:lnTo>
                    <a:pt x="5709209" y="0"/>
                  </a:lnTo>
                  <a:cubicBezTo>
                    <a:pt x="5718623" y="0"/>
                    <a:pt x="5727651" y="3740"/>
                    <a:pt x="5734307" y="10396"/>
                  </a:cubicBezTo>
                  <a:cubicBezTo>
                    <a:pt x="5740964" y="17052"/>
                    <a:pt x="5744703" y="26080"/>
                    <a:pt x="5744703" y="35494"/>
                  </a:cubicBezTo>
                  <a:lnTo>
                    <a:pt x="5744703" y="3200303"/>
                  </a:lnTo>
                  <a:cubicBezTo>
                    <a:pt x="5744703" y="3209717"/>
                    <a:pt x="5740964" y="3218745"/>
                    <a:pt x="5734307" y="3225402"/>
                  </a:cubicBezTo>
                  <a:cubicBezTo>
                    <a:pt x="5727651" y="3232058"/>
                    <a:pt x="5718623" y="3235797"/>
                    <a:pt x="5709209" y="3235797"/>
                  </a:cubicBezTo>
                  <a:lnTo>
                    <a:pt x="35494" y="3235797"/>
                  </a:lnTo>
                  <a:cubicBezTo>
                    <a:pt x="15891" y="3235797"/>
                    <a:pt x="0" y="3219906"/>
                    <a:pt x="0" y="3200303"/>
                  </a:cubicBezTo>
                  <a:lnTo>
                    <a:pt x="0" y="35494"/>
                  </a:lnTo>
                  <a:cubicBezTo>
                    <a:pt x="0" y="26080"/>
                    <a:pt x="3740" y="17052"/>
                    <a:pt x="10396" y="10396"/>
                  </a:cubicBezTo>
                  <a:cubicBezTo>
                    <a:pt x="17052" y="3740"/>
                    <a:pt x="26080" y="0"/>
                    <a:pt x="35494" y="0"/>
                  </a:cubicBezTo>
                  <a:close/>
                </a:path>
              </a:pathLst>
            </a:custGeom>
            <a:solidFill>
              <a:srgbClr val="FDDE4C"/>
            </a:solidFill>
            <a:ln w="142875" cap="rnd">
              <a:solidFill>
                <a:srgbClr val="03214F"/>
              </a:solidFill>
              <a:prstDash val="solid"/>
              <a:round/>
            </a:ln>
          </p:spPr>
        </p:sp>
        <p:sp>
          <p:nvSpPr>
            <p:cNvPr id="5" name="TextBox 5"/>
            <p:cNvSpPr txBox="1"/>
            <p:nvPr/>
          </p:nvSpPr>
          <p:spPr>
            <a:xfrm>
              <a:off x="0" y="-38100"/>
              <a:ext cx="5744703" cy="3273897"/>
            </a:xfrm>
            <a:prstGeom prst="rect">
              <a:avLst/>
            </a:prstGeom>
          </p:spPr>
          <p:txBody>
            <a:bodyPr lIns="50800" tIns="50800" rIns="50800" bIns="50800" rtlCol="0" anchor="t"/>
            <a:lstStyle/>
            <a:p>
              <a:pPr algn="ctr">
                <a:lnSpc>
                  <a:spcPts val="2659"/>
                </a:lnSpc>
              </a:pPr>
              <a:endParaRPr/>
            </a:p>
          </p:txBody>
        </p:sp>
      </p:grpSp>
      <p:sp>
        <p:nvSpPr>
          <p:cNvPr id="6" name="TextBox 6"/>
          <p:cNvSpPr txBox="1"/>
          <p:nvPr/>
        </p:nvSpPr>
        <p:spPr>
          <a:xfrm>
            <a:off x="2417780" y="8586067"/>
            <a:ext cx="11903852" cy="1181055"/>
          </a:xfrm>
          <a:prstGeom prst="rect">
            <a:avLst/>
          </a:prstGeom>
        </p:spPr>
        <p:txBody>
          <a:bodyPr lIns="0" tIns="0" rIns="0" bIns="0" rtlCol="0" anchor="t">
            <a:spAutoFit/>
          </a:bodyPr>
          <a:lstStyle/>
          <a:p>
            <a:pPr algn="ctr">
              <a:lnSpc>
                <a:spcPts val="8833"/>
              </a:lnSpc>
            </a:pPr>
            <a:r>
              <a:rPr lang="en-US" sz="9298">
                <a:solidFill>
                  <a:srgbClr val="03214F"/>
                </a:solidFill>
                <a:latin typeface="Adigiana Toybox"/>
                <a:ea typeface="Adigiana Toybox"/>
                <a:cs typeface="Adigiana Toybox"/>
                <a:sym typeface="Adigiana Toybox"/>
              </a:rPr>
              <a:t>Thanks!</a:t>
            </a:r>
          </a:p>
        </p:txBody>
      </p:sp>
      <p:sp>
        <p:nvSpPr>
          <p:cNvPr id="7" name="TextBox 7"/>
          <p:cNvSpPr txBox="1"/>
          <p:nvPr/>
        </p:nvSpPr>
        <p:spPr>
          <a:xfrm>
            <a:off x="529418" y="153374"/>
            <a:ext cx="17229163" cy="8757160"/>
          </a:xfrm>
          <a:prstGeom prst="rect">
            <a:avLst/>
          </a:prstGeom>
        </p:spPr>
        <p:txBody>
          <a:bodyPr lIns="0" tIns="0" rIns="0" bIns="0" rtlCol="0" anchor="t">
            <a:spAutoFit/>
          </a:bodyPr>
          <a:lstStyle/>
          <a:p>
            <a:pPr algn="ctr">
              <a:lnSpc>
                <a:spcPts val="11442"/>
              </a:lnSpc>
            </a:pPr>
            <a:r>
              <a:rPr lang="en-US" sz="8939">
                <a:solidFill>
                  <a:srgbClr val="03214F"/>
                </a:solidFill>
                <a:latin typeface="Adigiana Toybox"/>
                <a:ea typeface="Adigiana Toybox"/>
                <a:cs typeface="Adigiana Toybox"/>
                <a:sym typeface="Adigiana Toybox"/>
              </a:rPr>
              <a:t>Source</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https://www.spaceappschallenge.org/2025/find-a-team/get-to-know-them/?tab=project</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https://meteor.icodeflow.com/</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https://chatgpt.com/</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https://www.storyjumper.com/library/my</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https://play.google.com/store/apps/detailsid=com.cateater.stopmotionstudio&amp;hl=tr</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https://app.rask.ai/spaces/1a47ed78-7203-4121-9867-efc214536dff</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https://www.capcut.com/tr-tr/tools/desktop-video-editor</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https://www.minecraft.net/tr-tr</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https://create.kahoot.it/share/uzayn-sessiz-tehlikesi-meteorlarn-carpma-gucu/f7235d61-68bc-426f-b49a-2f31a6b513c2</a:t>
            </a:r>
          </a:p>
          <a:p>
            <a:pPr marL="683103" lvl="1" indent="-341552" algn="l">
              <a:lnSpc>
                <a:spcPts val="4429"/>
              </a:lnSpc>
              <a:buFont typeface="Arial"/>
              <a:buChar char="•"/>
            </a:pPr>
            <a:r>
              <a:rPr lang="en-US" sz="3163">
                <a:solidFill>
                  <a:srgbClr val="03214F"/>
                </a:solidFill>
                <a:latin typeface="Adigiana Toybox"/>
                <a:ea typeface="Adigiana Toybox"/>
                <a:cs typeface="Adigiana Toybox"/>
                <a:sym typeface="Adigiana Toybox"/>
              </a:rPr>
              <a:t>https://www.canva.com/</a:t>
            </a:r>
          </a:p>
          <a:p>
            <a:pPr algn="l">
              <a:lnSpc>
                <a:spcPts val="4428"/>
              </a:lnSpc>
            </a:pPr>
            <a:endParaRPr lang="en-US" sz="3163">
              <a:solidFill>
                <a:srgbClr val="03214F"/>
              </a:solidFill>
              <a:latin typeface="Adigiana Toybox"/>
              <a:ea typeface="Adigiana Toybox"/>
              <a:cs typeface="Adigiana Toybox"/>
              <a:sym typeface="Adigiana Toybox"/>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Özel</PresentationFormat>
  <Paragraphs>24</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Adigiana Toybox</vt:lpstr>
      <vt:lpstr>Montserrat Light</vt:lpstr>
      <vt:lpstr>Open Sauce Semi-Bold</vt:lpstr>
      <vt:lpstr>Arial</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OF SCİENCE</dc:title>
  <cp:lastModifiedBy>Acer</cp:lastModifiedBy>
  <cp:revision>2</cp:revision>
  <dcterms:created xsi:type="dcterms:W3CDTF">2006-08-16T00:00:00Z</dcterms:created>
  <dcterms:modified xsi:type="dcterms:W3CDTF">2025-10-05T14:20:03Z</dcterms:modified>
  <dc:identifier>DAG06wPQXfc</dc:identifier>
</cp:coreProperties>
</file>